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8" r:id="rId61"/>
    <p:sldId id="315" r:id="rId62"/>
    <p:sldId id="319" r:id="rId63"/>
    <p:sldId id="317" r:id="rId64"/>
    <p:sldId id="324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96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30C3B-4541-421B-ACA2-083677CD3A26}" type="datetimeFigureOut">
              <a:rPr lang="hu-HU" smtClean="0"/>
              <a:pPr/>
              <a:t>2018.06.17.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C57E-0B2B-4D37-948D-6839C58976D5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 descr="20180517_1424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14348" y="357167"/>
            <a:ext cx="7743852" cy="3714775"/>
          </a:xfrm>
        </p:spPr>
        <p:txBody>
          <a:bodyPr>
            <a:normAutofit/>
          </a:bodyPr>
          <a:lstStyle/>
          <a:p>
            <a:r>
              <a:rPr lang="hu-HU" sz="7200" b="1" dirty="0" smtClean="0">
                <a:solidFill>
                  <a:srgbClr val="215968"/>
                </a:solidFill>
                <a:latin typeface="Constantia" pitchFamily="18" charset="0"/>
              </a:rPr>
              <a:t>Kerámiaművesek programja</a:t>
            </a:r>
            <a:endParaRPr lang="hu-HU" sz="7200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pic>
        <p:nvPicPr>
          <p:cNvPr id="4" name="Kép 3" descr="emmi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5429264"/>
            <a:ext cx="1607078" cy="1097333"/>
          </a:xfrm>
          <a:prstGeom prst="rect">
            <a:avLst/>
          </a:prstGeom>
        </p:spPr>
      </p:pic>
      <p:pic>
        <p:nvPicPr>
          <p:cNvPr id="5" name="Kép 4" descr="ntp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5643578"/>
            <a:ext cx="3412820" cy="856059"/>
          </a:xfrm>
          <a:prstGeom prst="rect">
            <a:avLst/>
          </a:prstGeom>
        </p:spPr>
      </p:pic>
      <p:pic>
        <p:nvPicPr>
          <p:cNvPr id="6" name="Tartalom helye 3" descr="emet_logo_szines_jpe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572140"/>
            <a:ext cx="2938466" cy="955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43-45. Edények díszítése pecsételéssel, festéssel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technikájához illő díszítések alkalmazása a tárgyakon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  <a:endParaRPr lang="hu-HU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Tanult ismereteket alkalmazó műhelymunka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Fantázia, kreativitás fejlődése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46-48. Műhelylátogatás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Munka közben látogattuk meg Ficzere Mátyás népi iparművészt, aki bemutatót tartott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Ismeretszerzés, lazító tevékenység, iskolán kívüli tapasztalatszerzés </a:t>
            </a: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Megismerési képesség gazdagítása, információ feldolgozás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425_1453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50009"/>
            <a:ext cx="4143404" cy="3107554"/>
          </a:xfrm>
        </p:spPr>
      </p:pic>
      <p:pic>
        <p:nvPicPr>
          <p:cNvPr id="5" name="Kép 4" descr="20180425_150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167185" cy="3125389"/>
          </a:xfrm>
          <a:prstGeom prst="rect">
            <a:avLst/>
          </a:prstGeom>
        </p:spPr>
      </p:pic>
      <p:pic>
        <p:nvPicPr>
          <p:cNvPr id="6" name="Kép 5" descr="20180425_151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876"/>
            <a:ext cx="4095779" cy="3071835"/>
          </a:xfrm>
          <a:prstGeom prst="rect">
            <a:avLst/>
          </a:prstGeom>
        </p:spPr>
      </p:pic>
      <p:pic>
        <p:nvPicPr>
          <p:cNvPr id="7" name="Kép 6" descr="20180425_1514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00438"/>
            <a:ext cx="4191029" cy="3143272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425_1519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3786214" cy="5048285"/>
          </a:xfrm>
        </p:spPr>
      </p:pic>
      <p:pic>
        <p:nvPicPr>
          <p:cNvPr id="6" name="Kép 5" descr="20180425_154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3804074" cy="5072098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425_153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00438"/>
            <a:ext cx="4160316" cy="3120237"/>
          </a:xfrm>
        </p:spPr>
      </p:pic>
      <p:pic>
        <p:nvPicPr>
          <p:cNvPr id="5" name="Kép 4" descr="20180425_1533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4143404" cy="3107553"/>
          </a:xfrm>
          <a:prstGeom prst="rect">
            <a:avLst/>
          </a:prstGeom>
        </p:spPr>
      </p:pic>
      <p:pic>
        <p:nvPicPr>
          <p:cNvPr id="7" name="Kép 6" descr="20180425_154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14356"/>
            <a:ext cx="3911213" cy="5214950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49-51. Mázkeverés, előkészítés a </a:t>
            </a:r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égetéshez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kész tárgyak mázazásának előkészítése, dekorálás ragasztószalagos kitakarással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Összefoglaló, rendszerező óra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Alkotóképesség gazdagítása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2_130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85728"/>
            <a:ext cx="4000528" cy="3000396"/>
          </a:xfrm>
        </p:spPr>
      </p:pic>
      <p:pic>
        <p:nvPicPr>
          <p:cNvPr id="5" name="Kép 4" descr="20180502_130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357562"/>
            <a:ext cx="4214842" cy="3161132"/>
          </a:xfrm>
          <a:prstGeom prst="rect">
            <a:avLst/>
          </a:prstGeom>
        </p:spPr>
      </p:pic>
      <p:pic>
        <p:nvPicPr>
          <p:cNvPr id="7" name="Kép 6" descr="20180502_130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85728"/>
            <a:ext cx="3952871" cy="2964653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52- 57. </a:t>
            </a:r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égetés, üvegformázás Bárdudvarnokon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Az elkészült munkák égetése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kemencékben, üvegformázás kipróbálása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Új ismereteket feldolgozó, alkalmazó cselekvéses tanulás, csoportos munka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Közösség formálás, megismerési képesség fejlesztése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Égetés </a:t>
            </a:r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kemencében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13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357298"/>
            <a:ext cx="3482602" cy="4643470"/>
          </a:xfrm>
        </p:spPr>
      </p:pic>
      <p:pic>
        <p:nvPicPr>
          <p:cNvPr id="5" name="Kép 4" descr="20180508_115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428736"/>
            <a:ext cx="3446866" cy="4595821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21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143404" cy="3107554"/>
          </a:xfrm>
        </p:spPr>
      </p:pic>
      <p:pic>
        <p:nvPicPr>
          <p:cNvPr id="6" name="Kép 5" descr="20180508_121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167185" cy="3125389"/>
          </a:xfrm>
          <a:prstGeom prst="rect">
            <a:avLst/>
          </a:prstGeom>
        </p:spPr>
      </p:pic>
      <p:pic>
        <p:nvPicPr>
          <p:cNvPr id="7" name="Kép 6" descr="20180508_122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143404" cy="3107553"/>
          </a:xfrm>
          <a:prstGeom prst="rect">
            <a:avLst/>
          </a:prstGeom>
        </p:spPr>
      </p:pic>
      <p:pic>
        <p:nvPicPr>
          <p:cNvPr id="8" name="Kép 7" descr="20180508_12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00438"/>
            <a:ext cx="4143371" cy="3107528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31-33. Báb animáció történet</a:t>
            </a:r>
            <a:b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</a:b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M. Tóth Éva előadása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Megismerkedés a báb animáció technikájával, történeti áttekintés, filmek megtekintése</a:t>
            </a: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Ismeretszerzés, új ismereteket alkalmazó óra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Érdeklődés felkeltése, alkotóképesség gazdagítása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</a:p>
          <a:p>
            <a:pPr indent="17463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220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929090" cy="5238787"/>
          </a:xfrm>
        </p:spPr>
      </p:pic>
      <p:pic>
        <p:nvPicPr>
          <p:cNvPr id="5" name="Kép 4" descr="20180508_1335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9841" y="500042"/>
            <a:ext cx="3911231" cy="5214974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354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160316" cy="3120237"/>
          </a:xfrm>
        </p:spPr>
      </p:pic>
      <p:pic>
        <p:nvPicPr>
          <p:cNvPr id="5" name="Kép 4" descr="20180508_1744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143372" cy="3107529"/>
          </a:xfrm>
          <a:prstGeom prst="rect">
            <a:avLst/>
          </a:prstGeom>
        </p:spPr>
      </p:pic>
      <p:pic>
        <p:nvPicPr>
          <p:cNvPr id="6" name="Kép 5" descr="20180508_1744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71876"/>
            <a:ext cx="4095746" cy="3071810"/>
          </a:xfrm>
          <a:prstGeom prst="rect">
            <a:avLst/>
          </a:prstGeom>
        </p:spPr>
      </p:pic>
      <p:pic>
        <p:nvPicPr>
          <p:cNvPr id="7" name="Kép 6" descr="20180508_1745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3536132"/>
            <a:ext cx="4143404" cy="3107553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90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357562"/>
            <a:ext cx="3899912" cy="3071834"/>
          </a:xfrm>
        </p:spPr>
      </p:pic>
      <p:pic>
        <p:nvPicPr>
          <p:cNvPr id="5" name="Kép 4" descr="20180508_191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3786196" cy="5048261"/>
          </a:xfrm>
          <a:prstGeom prst="rect">
            <a:avLst/>
          </a:prstGeom>
        </p:spPr>
      </p:pic>
      <p:pic>
        <p:nvPicPr>
          <p:cNvPr id="7" name="Kép 6" descr="20180508_174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7166"/>
            <a:ext cx="3857652" cy="2893239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08_190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785794"/>
            <a:ext cx="3964809" cy="5286412"/>
          </a:xfrm>
        </p:spPr>
      </p:pic>
      <p:pic>
        <p:nvPicPr>
          <p:cNvPr id="6" name="Kép 5" descr="20180508_1746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00042"/>
            <a:ext cx="4000496" cy="3000372"/>
          </a:xfrm>
          <a:prstGeom prst="rect">
            <a:avLst/>
          </a:prstGeom>
        </p:spPr>
      </p:pic>
      <p:pic>
        <p:nvPicPr>
          <p:cNvPr id="7" name="Kép 6" descr="20180508_1854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643314"/>
            <a:ext cx="4000527" cy="3000396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3471858" cy="1203348"/>
          </a:xfrm>
        </p:spPr>
        <p:txBody>
          <a:bodyPr/>
          <a:lstStyle/>
          <a:p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Ebéd</a:t>
            </a:r>
            <a:endParaRPr lang="hu-HU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13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928802"/>
            <a:ext cx="3394472" cy="4525963"/>
          </a:xfrm>
        </p:spPr>
      </p:pic>
      <p:pic>
        <p:nvPicPr>
          <p:cNvPr id="6" name="Kép 5" descr="20180508_135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85728"/>
            <a:ext cx="4048121" cy="3036091"/>
          </a:xfrm>
          <a:prstGeom prst="rect">
            <a:avLst/>
          </a:prstGeom>
        </p:spPr>
      </p:pic>
      <p:pic>
        <p:nvPicPr>
          <p:cNvPr id="8" name="Kép 7" descr="20180508_14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500438"/>
            <a:ext cx="4000528" cy="3000396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796908"/>
          </a:xfrm>
        </p:spPr>
        <p:txBody>
          <a:bodyPr/>
          <a:lstStyle/>
          <a:p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A 9.-es keramikus csoport</a:t>
            </a:r>
            <a:endParaRPr lang="hu-HU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35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357300"/>
            <a:ext cx="3429022" cy="4572030"/>
          </a:xfrm>
        </p:spPr>
      </p:pic>
      <p:pic>
        <p:nvPicPr>
          <p:cNvPr id="5" name="Kép 4" descr="20180508_140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357298"/>
            <a:ext cx="3429024" cy="4572032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796908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Fűrészporos égetés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45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3714776" cy="2786082"/>
          </a:xfrm>
        </p:spPr>
      </p:pic>
      <p:pic>
        <p:nvPicPr>
          <p:cNvPr id="5" name="Kép 4" descr="20180508_15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50" y="1142984"/>
            <a:ext cx="3714776" cy="2786082"/>
          </a:xfrm>
          <a:prstGeom prst="rect">
            <a:avLst/>
          </a:prstGeom>
        </p:spPr>
      </p:pic>
      <p:pic>
        <p:nvPicPr>
          <p:cNvPr id="6" name="Kép 5" descr="20180508_1457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4000504"/>
            <a:ext cx="3571868" cy="2678901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939784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Kokszos égetés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50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85860"/>
            <a:ext cx="3357586" cy="2518190"/>
          </a:xfrm>
        </p:spPr>
      </p:pic>
      <p:pic>
        <p:nvPicPr>
          <p:cNvPr id="5" name="Kép 4" descr="20180508_172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285860"/>
            <a:ext cx="3857652" cy="5143536"/>
          </a:xfrm>
          <a:prstGeom prst="rect">
            <a:avLst/>
          </a:prstGeom>
        </p:spPr>
      </p:pic>
      <p:pic>
        <p:nvPicPr>
          <p:cNvPr id="6" name="Kép 5" descr="20180508_1509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929066"/>
            <a:ext cx="3381367" cy="2536025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606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642918"/>
            <a:ext cx="4179123" cy="5572164"/>
          </a:xfrm>
        </p:spPr>
      </p:pic>
      <p:pic>
        <p:nvPicPr>
          <p:cNvPr id="6" name="Kép 5" descr="20180508_160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1" y="642918"/>
            <a:ext cx="3643338" cy="2732503"/>
          </a:xfrm>
          <a:prstGeom prst="rect">
            <a:avLst/>
          </a:prstGeom>
        </p:spPr>
      </p:pic>
      <p:pic>
        <p:nvPicPr>
          <p:cNvPr id="7" name="Kép 6" descr="20180508_160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500438"/>
            <a:ext cx="3619525" cy="2714644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939784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Égetés papírkemencében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62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3394472" cy="4525963"/>
          </a:xfrm>
        </p:spPr>
      </p:pic>
      <p:pic>
        <p:nvPicPr>
          <p:cNvPr id="5" name="Kép 4" descr="20180508_163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2357430"/>
            <a:ext cx="4643438" cy="3482579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130_1222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71966" cy="3053975"/>
          </a:xfrm>
        </p:spPr>
      </p:pic>
      <p:pic>
        <p:nvPicPr>
          <p:cNvPr id="5" name="Kép 4" descr="20180130_122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095779" cy="3071834"/>
          </a:xfrm>
          <a:prstGeom prst="rect">
            <a:avLst/>
          </a:prstGeom>
        </p:spPr>
      </p:pic>
      <p:pic>
        <p:nvPicPr>
          <p:cNvPr id="6" name="Kép 5" descr="20180130_1222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071966" cy="3053975"/>
          </a:xfrm>
          <a:prstGeom prst="rect">
            <a:avLst/>
          </a:prstGeom>
        </p:spPr>
      </p:pic>
      <p:pic>
        <p:nvPicPr>
          <p:cNvPr id="7" name="Kép 6" descr="27336385_210689659507590_585105165387914252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062" y="3500438"/>
            <a:ext cx="4095780" cy="3071834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70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3857652" cy="5143536"/>
          </a:xfrm>
        </p:spPr>
      </p:pic>
      <p:pic>
        <p:nvPicPr>
          <p:cNvPr id="6" name="Kép 5" descr="20180508_172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42917"/>
            <a:ext cx="3857652" cy="5143537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08_172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3964809" cy="5286412"/>
          </a:xfrm>
        </p:spPr>
      </p:pic>
      <p:pic>
        <p:nvPicPr>
          <p:cNvPr id="6" name="Kép 5" descr="20180508_182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00042"/>
            <a:ext cx="3946949" cy="5262599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833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4071966" cy="5429288"/>
          </a:xfrm>
        </p:spPr>
      </p:pic>
      <p:pic>
        <p:nvPicPr>
          <p:cNvPr id="5" name="Kép 4" descr="20180508_184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9158" y="500042"/>
            <a:ext cx="4071966" cy="5429288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868346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Üvegformázás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08_155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3524274" cy="2643206"/>
          </a:xfrm>
        </p:spPr>
      </p:pic>
      <p:pic>
        <p:nvPicPr>
          <p:cNvPr id="5" name="Kép 4" descr="20180508_154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142984"/>
            <a:ext cx="3524243" cy="2643182"/>
          </a:xfrm>
          <a:prstGeom prst="rect">
            <a:avLst/>
          </a:prstGeom>
        </p:spPr>
      </p:pic>
      <p:pic>
        <p:nvPicPr>
          <p:cNvPr id="6" name="Kép 5" descr="20180508_154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929066"/>
            <a:ext cx="3500429" cy="2625321"/>
          </a:xfrm>
          <a:prstGeom prst="rect">
            <a:avLst/>
          </a:prstGeom>
        </p:spPr>
      </p:pic>
      <p:pic>
        <p:nvPicPr>
          <p:cNvPr id="8" name="Kép 7" descr="20180508_155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929066"/>
            <a:ext cx="3524272" cy="2643205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08_194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4125544" cy="5500726"/>
          </a:xfrm>
        </p:spPr>
      </p:pic>
      <p:pic>
        <p:nvPicPr>
          <p:cNvPr id="5" name="Kép 4" descr="20180508_1346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4125545" cy="5500726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868346"/>
          </a:xfrm>
        </p:spPr>
        <p:txBody>
          <a:bodyPr/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Három nappal később…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4" name="Tartalom helye 3" descr="20180511_153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14423"/>
            <a:ext cx="3571900" cy="2678926"/>
          </a:xfrm>
        </p:spPr>
      </p:pic>
      <p:pic>
        <p:nvPicPr>
          <p:cNvPr id="5" name="Kép 4" descr="20180511_153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14422"/>
            <a:ext cx="3595681" cy="2696761"/>
          </a:xfrm>
          <a:prstGeom prst="rect">
            <a:avLst/>
          </a:prstGeom>
        </p:spPr>
      </p:pic>
      <p:pic>
        <p:nvPicPr>
          <p:cNvPr id="6" name="Kép 5" descr="20180511_154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4000504"/>
            <a:ext cx="3524242" cy="2643182"/>
          </a:xfrm>
          <a:prstGeom prst="rect">
            <a:avLst/>
          </a:prstGeom>
        </p:spPr>
      </p:pic>
      <p:pic>
        <p:nvPicPr>
          <p:cNvPr id="7" name="Kép 6" descr="20180511_153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00504"/>
            <a:ext cx="3571900" cy="2678926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1_154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4143404" cy="3107553"/>
          </a:xfrm>
        </p:spPr>
      </p:pic>
      <p:pic>
        <p:nvPicPr>
          <p:cNvPr id="6" name="Kép 5" descr="20180511_155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00438"/>
            <a:ext cx="4143404" cy="3107553"/>
          </a:xfrm>
          <a:prstGeom prst="rect">
            <a:avLst/>
          </a:prstGeom>
        </p:spPr>
      </p:pic>
      <p:pic>
        <p:nvPicPr>
          <p:cNvPr id="7" name="Kép 6" descr="20180511_1551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00438"/>
            <a:ext cx="4071934" cy="3053951"/>
          </a:xfrm>
          <a:prstGeom prst="rect">
            <a:avLst/>
          </a:prstGeom>
        </p:spPr>
      </p:pic>
      <p:pic>
        <p:nvPicPr>
          <p:cNvPr id="9" name="Kép 8" descr="20180511_1546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1064" y="214290"/>
            <a:ext cx="4191028" cy="3143272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1_160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285729"/>
            <a:ext cx="4000528" cy="3000396"/>
          </a:xfrm>
        </p:spPr>
      </p:pic>
      <p:pic>
        <p:nvPicPr>
          <p:cNvPr id="5" name="Kép 4" descr="20180511_16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728"/>
            <a:ext cx="4000528" cy="3000396"/>
          </a:xfrm>
          <a:prstGeom prst="rect">
            <a:avLst/>
          </a:prstGeom>
        </p:spPr>
      </p:pic>
      <p:pic>
        <p:nvPicPr>
          <p:cNvPr id="6" name="Kép 5" descr="20180511_160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071934" cy="3053951"/>
          </a:xfrm>
          <a:prstGeom prst="rect">
            <a:avLst/>
          </a:prstGeom>
        </p:spPr>
      </p:pic>
      <p:pic>
        <p:nvPicPr>
          <p:cNvPr id="8" name="Kép 7" descr="20180511_1558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429000"/>
            <a:ext cx="4000496" cy="3000372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14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357298"/>
            <a:ext cx="6286544" cy="4714909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38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285852" y="428604"/>
            <a:ext cx="614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215968"/>
                </a:solidFill>
                <a:latin typeface="Constantia" pitchFamily="18" charset="0"/>
              </a:rPr>
              <a:t>Kész kerámiatárgyak</a:t>
            </a:r>
            <a:endParaRPr lang="hu-HU" sz="4400" b="1" dirty="0">
              <a:solidFill>
                <a:srgbClr val="215968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14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715304" cy="5786478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39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7072946_210689662840923_807765418109706553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4095779" cy="3071834"/>
          </a:xfrm>
        </p:spPr>
      </p:pic>
      <p:pic>
        <p:nvPicPr>
          <p:cNvPr id="5" name="Kép 4" descr="27657013_210689709507585_689368486954672818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357166"/>
            <a:ext cx="4095747" cy="3071810"/>
          </a:xfrm>
          <a:prstGeom prst="rect">
            <a:avLst/>
          </a:prstGeom>
        </p:spPr>
      </p:pic>
      <p:pic>
        <p:nvPicPr>
          <p:cNvPr id="6" name="Kép 5" descr="27539958_210689656174257_87508107124812816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500438"/>
            <a:ext cx="4119559" cy="3089670"/>
          </a:xfrm>
          <a:prstGeom prst="rect">
            <a:avLst/>
          </a:prstGeom>
        </p:spPr>
      </p:pic>
      <p:pic>
        <p:nvPicPr>
          <p:cNvPr id="9" name="Kép 8" descr="27459935_210752712834618_6428797532419679952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571876"/>
            <a:ext cx="4143372" cy="3107529"/>
          </a:xfrm>
          <a:prstGeom prst="rect">
            <a:avLst/>
          </a:prstGeom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14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3964809" cy="5286412"/>
          </a:xfrm>
        </p:spPr>
      </p:pic>
      <p:pic>
        <p:nvPicPr>
          <p:cNvPr id="6" name="Kép 5" descr="20180515_114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71480"/>
            <a:ext cx="3964791" cy="5286388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14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4071966" cy="5429288"/>
          </a:xfrm>
        </p:spPr>
      </p:pic>
      <p:pic>
        <p:nvPicPr>
          <p:cNvPr id="5" name="Kép 4" descr="20180515_1144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500042"/>
            <a:ext cx="4054107" cy="5405475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20180515_115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239050" cy="5429288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15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3905279" cy="2928959"/>
          </a:xfrm>
        </p:spPr>
      </p:pic>
      <p:pic>
        <p:nvPicPr>
          <p:cNvPr id="5" name="Kép 4" descr="20180515_120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4000528" cy="3000396"/>
          </a:xfrm>
          <a:prstGeom prst="rect">
            <a:avLst/>
          </a:prstGeom>
        </p:spPr>
      </p:pic>
      <p:pic>
        <p:nvPicPr>
          <p:cNvPr id="7" name="Kép 6" descr="20180515_123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00438"/>
            <a:ext cx="3929090" cy="2946817"/>
          </a:xfrm>
          <a:prstGeom prst="rect">
            <a:avLst/>
          </a:prstGeom>
        </p:spPr>
      </p:pic>
      <p:pic>
        <p:nvPicPr>
          <p:cNvPr id="8" name="Kép 7" descr="20180515_1202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876"/>
            <a:ext cx="3881433" cy="2911074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2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7620053" cy="5715040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22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7810554" cy="5857916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23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334301" cy="5500726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5_123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810554" cy="5857916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15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524802" cy="5643602"/>
          </a:xfrm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24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4071966" cy="5429288"/>
          </a:xfrm>
        </p:spPr>
      </p:pic>
      <p:pic>
        <p:nvPicPr>
          <p:cNvPr id="6" name="Kép 5" descr="20180515_124634(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71966" cy="5429288"/>
          </a:xfrm>
          <a:prstGeom prst="rect">
            <a:avLst/>
          </a:prstGeo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49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172560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/>
            </a:r>
            <a:b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</a:b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34-36. A </a:t>
            </a:r>
            <a:r>
              <a:rPr lang="hu-HU" b="1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története, technikája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2143116"/>
            <a:ext cx="8258204" cy="3983047"/>
          </a:xfrm>
        </p:spPr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Megismerkedés a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technikával, filmek fotók alapján, edények tervezése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Ismeretszerzés, új ismereteket alkalmazó óra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Érdeklődés felkeltése, alkotóképesség gazdagítása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20180515_124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285728"/>
            <a:ext cx="3976715" cy="2982536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50</a:t>
            </a:fld>
            <a:endParaRPr lang="hu-HU"/>
          </a:p>
        </p:txBody>
      </p:sp>
      <p:pic>
        <p:nvPicPr>
          <p:cNvPr id="7" name="Kép 6" descr="20180517_130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857232"/>
            <a:ext cx="3571882" cy="4762509"/>
          </a:xfrm>
          <a:prstGeom prst="rect">
            <a:avLst/>
          </a:prstGeom>
        </p:spPr>
      </p:pic>
      <p:pic>
        <p:nvPicPr>
          <p:cNvPr id="8" name="Kép 7" descr="20180516_133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7" y="3429000"/>
            <a:ext cx="4000529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35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524802" cy="564360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0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7166"/>
            <a:ext cx="3905277" cy="292895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52</a:t>
            </a:fld>
            <a:endParaRPr lang="hu-HU"/>
          </a:p>
        </p:txBody>
      </p:sp>
      <p:pic>
        <p:nvPicPr>
          <p:cNvPr id="6" name="Kép 5" descr="20180517_14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3929058" cy="2946794"/>
          </a:xfrm>
          <a:prstGeom prst="rect">
            <a:avLst/>
          </a:prstGeom>
        </p:spPr>
      </p:pic>
      <p:pic>
        <p:nvPicPr>
          <p:cNvPr id="7" name="Kép 6" descr="20180517_1402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429000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0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7334301" cy="550072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0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429552" cy="557216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2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429552" cy="557216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26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3857652" cy="514353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56</a:t>
            </a:fld>
            <a:endParaRPr lang="hu-HU"/>
          </a:p>
        </p:txBody>
      </p:sp>
      <p:pic>
        <p:nvPicPr>
          <p:cNvPr id="6" name="Kép 5" descr="20180517_1427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9859" y="428604"/>
            <a:ext cx="3857653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3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357166"/>
            <a:ext cx="7429552" cy="557216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42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38688" y="500042"/>
            <a:ext cx="3905277" cy="292895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58</a:t>
            </a:fld>
            <a:endParaRPr lang="hu-HU"/>
          </a:p>
        </p:txBody>
      </p:sp>
      <p:pic>
        <p:nvPicPr>
          <p:cNvPr id="6" name="Kép 5" descr="20180517_143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64323"/>
            <a:ext cx="4000496" cy="3000372"/>
          </a:xfrm>
          <a:prstGeom prst="rect">
            <a:avLst/>
          </a:prstGeom>
        </p:spPr>
      </p:pic>
      <p:pic>
        <p:nvPicPr>
          <p:cNvPr id="7" name="Kép 6" descr="20180517_135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3571876"/>
            <a:ext cx="4071934" cy="3053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20180517_1355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3905277" cy="292895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59</a:t>
            </a:fld>
            <a:endParaRPr lang="hu-HU"/>
          </a:p>
        </p:txBody>
      </p:sp>
      <p:pic>
        <p:nvPicPr>
          <p:cNvPr id="6" name="Kép 5" descr="20180517_135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142984"/>
            <a:ext cx="3589742" cy="4786322"/>
          </a:xfrm>
          <a:prstGeom prst="rect">
            <a:avLst/>
          </a:prstGeom>
        </p:spPr>
      </p:pic>
      <p:pic>
        <p:nvPicPr>
          <p:cNvPr id="7" name="Kép 6" descr="20180517_1354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500438"/>
            <a:ext cx="3929058" cy="294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511288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37-39. Edények készítése formákba préseléssel, tömbből kivájással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596" y="2000240"/>
            <a:ext cx="8258204" cy="4125923"/>
          </a:xfrm>
        </p:spPr>
        <p:txBody>
          <a:bodyPr>
            <a:normAutofit lnSpcReduction="100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technikájához illő edények, kerámiatárgyak készítése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  <a:endParaRPr lang="hu-HU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Tanult ismereteket alkalmazó műhelymunka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Kreatív tárgyi alkotások létrehozása </a:t>
            </a: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60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428596" y="285728"/>
            <a:ext cx="8072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solidFill>
                  <a:srgbClr val="215968"/>
                </a:solidFill>
                <a:latin typeface="Constantia" pitchFamily="18" charset="0"/>
              </a:rPr>
              <a:t>Az üvegformázás eredményei</a:t>
            </a:r>
            <a:endParaRPr lang="hu-HU" sz="4400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pic>
        <p:nvPicPr>
          <p:cNvPr id="5" name="Kép 4" descr="20180515_130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9625" y="1571613"/>
            <a:ext cx="4286280" cy="3214710"/>
          </a:xfrm>
          <a:prstGeom prst="rect">
            <a:avLst/>
          </a:prstGeom>
        </p:spPr>
      </p:pic>
      <p:pic>
        <p:nvPicPr>
          <p:cNvPr id="7" name="Tartalom helye 6" descr="20180515_1301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71612"/>
            <a:ext cx="4286280" cy="3214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258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4071966" cy="5429288"/>
          </a:xfrm>
        </p:spPr>
      </p:pic>
      <p:pic>
        <p:nvPicPr>
          <p:cNvPr id="5" name="Kép 4" descr="20180515_125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71480"/>
            <a:ext cx="4089825" cy="5453100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515_130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143404" cy="3107553"/>
          </a:xfrm>
        </p:spPr>
      </p:pic>
      <p:pic>
        <p:nvPicPr>
          <p:cNvPr id="5" name="Kép 4" descr="20180515_130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429000"/>
            <a:ext cx="4190998" cy="3143248"/>
          </a:xfrm>
          <a:prstGeom prst="rect">
            <a:avLst/>
          </a:prstGeom>
        </p:spPr>
      </p:pic>
      <p:pic>
        <p:nvPicPr>
          <p:cNvPr id="7" name="Tartalom helye 3" descr="20180515_130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14290"/>
            <a:ext cx="4191030" cy="3143272"/>
          </a:xfrm>
          <a:prstGeom prst="rect">
            <a:avLst/>
          </a:prstGeom>
        </p:spPr>
      </p:pic>
      <p:pic>
        <p:nvPicPr>
          <p:cNvPr id="8" name="Tartalom helye 3" descr="20180515_130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7" y="3429000"/>
            <a:ext cx="4191029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20180515_130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85728"/>
            <a:ext cx="4339859" cy="5786478"/>
          </a:xfrm>
          <a:prstGeom prst="rect">
            <a:avLst/>
          </a:prstGeom>
        </p:spPr>
      </p:pic>
      <p:pic>
        <p:nvPicPr>
          <p:cNvPr id="7" name="Tartalom helye 6" descr="20180515_1308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357718" cy="5810291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7180-B4C3-4A76-8117-A2F8E7E2FC13}" type="slidenum">
              <a:rPr lang="hu-HU" smtClean="0"/>
              <a:pPr/>
              <a:t>63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58-60.</a:t>
            </a:r>
            <a:r>
              <a:rPr lang="hu-HU" dirty="0" smtClean="0"/>
              <a:t> 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Tehetségnapra készülés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:</a:t>
            </a: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Kiállítás rendezés az elkészült munkákból </a:t>
            </a:r>
            <a:endParaRPr lang="hu-HU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Összegzés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, értékelés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eredmények</a:t>
            </a: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Elkészült munkák bemutatása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64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654032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215968"/>
                </a:solidFill>
                <a:latin typeface="Constantia" pitchFamily="18" charset="0"/>
              </a:rPr>
              <a:t>Értékelés</a:t>
            </a:r>
            <a:endParaRPr lang="hu-HU" b="1" dirty="0">
              <a:solidFill>
                <a:srgbClr val="215968"/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158" y="1071546"/>
            <a:ext cx="8329642" cy="5054617"/>
          </a:xfrm>
        </p:spPr>
        <p:txBody>
          <a:bodyPr>
            <a:normAutofit fontScale="92500" lnSpcReduction="10000"/>
          </a:bodyPr>
          <a:lstStyle/>
          <a:p>
            <a:pPr indent="17463">
              <a:buNone/>
            </a:pPr>
            <a:r>
              <a:rPr lang="hu-HU" dirty="0" smtClean="0">
                <a:solidFill>
                  <a:srgbClr val="215968"/>
                </a:solidFill>
                <a:latin typeface="Constantia" pitchFamily="18" charset="0"/>
              </a:rPr>
              <a:t>A kerámiaművesek programjának fő eleme volt a szabadtüzű égetési eljárások megismerése, ilyenek a </a:t>
            </a:r>
            <a:r>
              <a:rPr lang="hu-HU" dirty="0" err="1" smtClean="0">
                <a:solidFill>
                  <a:srgbClr val="215968"/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rgbClr val="215968"/>
                </a:solidFill>
                <a:latin typeface="Constantia" pitchFamily="18" charset="0"/>
              </a:rPr>
              <a:t> kemence, kokszos kemence, papírkemence, fűrészporos kemence. Ehhez készítettek kisebb tárgyakat a foglalkozásokon különféle technikákkal. A diákok eddig csak az iskola elektromos kemencéiben kiégetett tárgyakkal találkoztak, ahol csak annyit láttak, hogy a kerámia bekerül a kemencébe, majd készen kihűlve kivesszük két nap múlva. Az eredményt közben semmivel nem tudjuk befolyásolni.</a:t>
            </a:r>
          </a:p>
          <a:p>
            <a:pPr indent="17463">
              <a:buNone/>
            </a:pPr>
            <a:endParaRPr lang="hu-HU" dirty="0">
              <a:solidFill>
                <a:srgbClr val="215968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714356"/>
            <a:ext cx="8186766" cy="5411807"/>
          </a:xfrm>
        </p:spPr>
        <p:txBody>
          <a:bodyPr>
            <a:normAutofit lnSpcReduction="10000"/>
          </a:bodyPr>
          <a:lstStyle/>
          <a:p>
            <a:pPr indent="17463">
              <a:buNone/>
            </a:pPr>
            <a:r>
              <a:rPr lang="hu-HU" dirty="0" smtClean="0">
                <a:solidFill>
                  <a:srgbClr val="215968"/>
                </a:solidFill>
                <a:latin typeface="Constantia" pitchFamily="18" charset="0"/>
              </a:rPr>
              <a:t>Ezért volt izgalmas számukra, hogy ők is részt vettek a kemencék összeállításában, a </a:t>
            </a:r>
            <a:r>
              <a:rPr lang="hu-HU" dirty="0" err="1" smtClean="0">
                <a:solidFill>
                  <a:srgbClr val="215968"/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rgbClr val="215968"/>
                </a:solidFill>
                <a:latin typeface="Constantia" pitchFamily="18" charset="0"/>
              </a:rPr>
              <a:t> kemence alsó tégla részének építésében, és a tárgyak kivétele után (ezt szakemberek végezték, mivel az 1000 fokos kerámia fogóval való leemelése és mozgatása balesetveszélyes) ők szórták rá a fűrészport az izzó tárgyakra. Az olvadt üveg alakítása is teljesen új tevékenység volt számukra, nagyon élvezték ezt is. A közös munka jó csapatépítő program volt, összekovácsolta a 7 fős csoportot.</a:t>
            </a:r>
            <a:endParaRPr lang="hu-HU" dirty="0">
              <a:solidFill>
                <a:srgbClr val="215968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714356"/>
            <a:ext cx="8115328" cy="5411807"/>
          </a:xfrm>
        </p:spPr>
        <p:txBody>
          <a:bodyPr/>
          <a:lstStyle/>
          <a:p>
            <a:pPr indent="17463">
              <a:buNone/>
            </a:pPr>
            <a:r>
              <a:rPr lang="hu-HU" dirty="0" smtClean="0">
                <a:solidFill>
                  <a:srgbClr val="215968"/>
                </a:solidFill>
                <a:latin typeface="Constantia" pitchFamily="18" charset="0"/>
              </a:rPr>
              <a:t>Ebédet is főztünk közösen, mivel az egész napot ott töltöttük. Meghívtuk a 9.-es kerámiaműveseket is, mert jelenleg elbírálás alatt van egy beadott pályázatunk, és ha nyerünk, akkor a következő tanévben velük fogjuk ezt a programot lebonyolítani. A kerámiaművesek programját a terv szerint sikerült megvalósítanunk. Sok szép élménnyel és tárggyal gazdagodtunk!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418_140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143404" cy="3107553"/>
          </a:xfrm>
        </p:spPr>
      </p:pic>
      <p:pic>
        <p:nvPicPr>
          <p:cNvPr id="6" name="Kép 5" descr="20180418_140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095779" cy="3071834"/>
          </a:xfrm>
          <a:prstGeom prst="rect">
            <a:avLst/>
          </a:prstGeom>
        </p:spPr>
      </p:pic>
      <p:pic>
        <p:nvPicPr>
          <p:cNvPr id="7" name="Kép 6" descr="20180418_140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3429000"/>
            <a:ext cx="4214810" cy="3161108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40-42. Edények készítése korongolással </a:t>
            </a:r>
            <a:endParaRPr lang="hu-HU" b="1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témája: 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A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raku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technikájához illő edények, kerámiatárgyak készítése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Foglalkozás típusa:</a:t>
            </a:r>
            <a:endParaRPr lang="hu-HU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Tanult ismereteket alkalmazó műhelymunka </a:t>
            </a:r>
            <a:endParaRPr lang="hu-HU" b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  <a:p>
            <a:pPr indent="17463">
              <a:buNone/>
            </a:pPr>
            <a:r>
              <a:rPr lang="hu-HU" b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Elvárt eredmények:</a:t>
            </a:r>
          </a:p>
          <a:p>
            <a:pPr indent="17463">
              <a:buNone/>
            </a:pP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Finom </a:t>
            </a:r>
            <a:r>
              <a:rPr lang="hu-HU" dirty="0" err="1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motorika</a:t>
            </a:r>
            <a:r>
              <a:rPr lang="hu-HU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</a:rPr>
              <a:t> fejlődése, kreatív tárgyi alkotások létrehozása </a:t>
            </a:r>
          </a:p>
          <a:p>
            <a:pPr indent="17463">
              <a:buNone/>
            </a:pPr>
            <a:endParaRPr lang="hu-HU" dirty="0">
              <a:solidFill>
                <a:schemeClr val="accent5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20180327_120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00108"/>
            <a:ext cx="3143272" cy="2357454"/>
          </a:xfrm>
        </p:spPr>
      </p:pic>
      <p:pic>
        <p:nvPicPr>
          <p:cNvPr id="5" name="Kép 4" descr="20180327_1209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119591" cy="3089693"/>
          </a:xfrm>
          <a:prstGeom prst="rect">
            <a:avLst/>
          </a:prstGeom>
        </p:spPr>
      </p:pic>
      <p:pic>
        <p:nvPicPr>
          <p:cNvPr id="6" name="Kép 5" descr="20180327_121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00438"/>
            <a:ext cx="4095779" cy="3071834"/>
          </a:xfrm>
          <a:prstGeom prst="rect">
            <a:avLst/>
          </a:prstGeom>
        </p:spPr>
      </p:pic>
      <p:pic>
        <p:nvPicPr>
          <p:cNvPr id="7" name="Kép 6" descr="20180228_1454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00438"/>
            <a:ext cx="4190997" cy="3143248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6D883-CCB8-467D-B242-49A342BEB68C}" type="slidenum">
              <a:rPr lang="hu-HU" smtClean="0"/>
              <a:pPr/>
              <a:t>9</a:t>
            </a:fld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85720" y="357166"/>
            <a:ext cx="428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solidFill>
                  <a:srgbClr val="215968"/>
                </a:solidFill>
                <a:latin typeface="Constantia" pitchFamily="18" charset="0"/>
              </a:rPr>
              <a:t>Új asztali korongunk</a:t>
            </a:r>
            <a:endParaRPr lang="hu-HU" sz="3200" b="1" dirty="0">
              <a:solidFill>
                <a:srgbClr val="215968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616</Words>
  <Application>Microsoft Office PowerPoint</Application>
  <PresentationFormat>Diavetítés a képernyőre (4:3 oldalarány)</PresentationFormat>
  <Paragraphs>142</Paragraphs>
  <Slides>67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67</vt:i4>
      </vt:variant>
    </vt:vector>
  </HeadingPairs>
  <TitlesOfParts>
    <vt:vector size="68" baseType="lpstr">
      <vt:lpstr>Office-téma</vt:lpstr>
      <vt:lpstr>Kerámiaművesek programja</vt:lpstr>
      <vt:lpstr>31-33. Báb animáció történet  M. Tóth Éva előadása</vt:lpstr>
      <vt:lpstr>3. dia</vt:lpstr>
      <vt:lpstr>4. dia</vt:lpstr>
      <vt:lpstr> 34-36. A raku története, technikája   </vt:lpstr>
      <vt:lpstr>37-39. Edények készítése formákba préseléssel, tömbből kivájással </vt:lpstr>
      <vt:lpstr>7. dia</vt:lpstr>
      <vt:lpstr>40-42. Edények készítése korongolással </vt:lpstr>
      <vt:lpstr>9. dia</vt:lpstr>
      <vt:lpstr>43-45. Edények díszítése pecsételéssel, festéssel </vt:lpstr>
      <vt:lpstr>46-48. Műhelylátogatás </vt:lpstr>
      <vt:lpstr>12. dia</vt:lpstr>
      <vt:lpstr>13. dia</vt:lpstr>
      <vt:lpstr>14. dia</vt:lpstr>
      <vt:lpstr>49-51. Mázkeverés, előkészítés a raku égetéshez </vt:lpstr>
      <vt:lpstr>16. dia</vt:lpstr>
      <vt:lpstr>52- 57. Raku égetés, üvegformázás Bárdudvarnokon</vt:lpstr>
      <vt:lpstr>Égetés raku kemencében</vt:lpstr>
      <vt:lpstr>19. dia</vt:lpstr>
      <vt:lpstr>20. dia</vt:lpstr>
      <vt:lpstr>21. dia</vt:lpstr>
      <vt:lpstr>22. dia</vt:lpstr>
      <vt:lpstr>23. dia</vt:lpstr>
      <vt:lpstr>Ebéd</vt:lpstr>
      <vt:lpstr>A 9.-es keramikus csoport</vt:lpstr>
      <vt:lpstr>Fűrészporos égetés</vt:lpstr>
      <vt:lpstr>Kokszos égetés</vt:lpstr>
      <vt:lpstr>28. dia</vt:lpstr>
      <vt:lpstr>Égetés papírkemencében</vt:lpstr>
      <vt:lpstr>30. dia</vt:lpstr>
      <vt:lpstr>31. dia</vt:lpstr>
      <vt:lpstr>32. dia</vt:lpstr>
      <vt:lpstr>Üvegformázás</vt:lpstr>
      <vt:lpstr>34. dia</vt:lpstr>
      <vt:lpstr>Három nappal később…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58-60. Tehetségnapra készülés </vt:lpstr>
      <vt:lpstr>Értékelés</vt:lpstr>
      <vt:lpstr>66. dia</vt:lpstr>
      <vt:lpstr>67. dia</vt:lpstr>
    </vt:vector>
  </TitlesOfParts>
  <Company>WXPEE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Kerámiaművesek programja</dc:title>
  <dc:creator>Felhasználó</dc:creator>
  <cp:lastModifiedBy>Felhasználó</cp:lastModifiedBy>
  <cp:revision>22</cp:revision>
  <dcterms:created xsi:type="dcterms:W3CDTF">2018-06-11T18:55:51Z</dcterms:created>
  <dcterms:modified xsi:type="dcterms:W3CDTF">2018-06-17T13:55:23Z</dcterms:modified>
</cp:coreProperties>
</file>