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8" r:id="rId3"/>
    <p:sldId id="449" r:id="rId4"/>
    <p:sldId id="350" r:id="rId5"/>
    <p:sldId id="351" r:id="rId6"/>
    <p:sldId id="353" r:id="rId7"/>
    <p:sldId id="354" r:id="rId8"/>
    <p:sldId id="361" r:id="rId9"/>
    <p:sldId id="356" r:id="rId10"/>
    <p:sldId id="357" r:id="rId11"/>
    <p:sldId id="359" r:id="rId12"/>
    <p:sldId id="360" r:id="rId13"/>
    <p:sldId id="366" r:id="rId14"/>
    <p:sldId id="362" r:id="rId15"/>
    <p:sldId id="363" r:id="rId16"/>
    <p:sldId id="364" r:id="rId17"/>
    <p:sldId id="365" r:id="rId18"/>
    <p:sldId id="367" r:id="rId19"/>
    <p:sldId id="368" r:id="rId20"/>
    <p:sldId id="369" r:id="rId21"/>
    <p:sldId id="370" r:id="rId22"/>
    <p:sldId id="372" r:id="rId23"/>
    <p:sldId id="373" r:id="rId24"/>
    <p:sldId id="374" r:id="rId25"/>
    <p:sldId id="375" r:id="rId26"/>
    <p:sldId id="376" r:id="rId27"/>
    <p:sldId id="379" r:id="rId28"/>
    <p:sldId id="381" r:id="rId29"/>
    <p:sldId id="393" r:id="rId30"/>
    <p:sldId id="382" r:id="rId31"/>
    <p:sldId id="394" r:id="rId32"/>
    <p:sldId id="388" r:id="rId33"/>
    <p:sldId id="395" r:id="rId34"/>
    <p:sldId id="403" r:id="rId35"/>
    <p:sldId id="383" r:id="rId36"/>
    <p:sldId id="384" r:id="rId37"/>
    <p:sldId id="385" r:id="rId38"/>
    <p:sldId id="389" r:id="rId39"/>
    <p:sldId id="390" r:id="rId40"/>
    <p:sldId id="392" r:id="rId41"/>
    <p:sldId id="396" r:id="rId42"/>
    <p:sldId id="406" r:id="rId43"/>
    <p:sldId id="405" r:id="rId44"/>
    <p:sldId id="416" r:id="rId45"/>
    <p:sldId id="414" r:id="rId46"/>
    <p:sldId id="415" r:id="rId47"/>
    <p:sldId id="422" r:id="rId48"/>
    <p:sldId id="423" r:id="rId49"/>
    <p:sldId id="424" r:id="rId50"/>
    <p:sldId id="404" r:id="rId51"/>
    <p:sldId id="402" r:id="rId52"/>
    <p:sldId id="410" r:id="rId53"/>
    <p:sldId id="411" r:id="rId54"/>
    <p:sldId id="413" r:id="rId55"/>
    <p:sldId id="401" r:id="rId56"/>
    <p:sldId id="377" r:id="rId57"/>
    <p:sldId id="378" r:id="rId58"/>
    <p:sldId id="412" r:id="rId59"/>
    <p:sldId id="399" r:id="rId60"/>
    <p:sldId id="397" r:id="rId61"/>
    <p:sldId id="407" r:id="rId62"/>
    <p:sldId id="417" r:id="rId63"/>
    <p:sldId id="420" r:id="rId64"/>
    <p:sldId id="429" r:id="rId65"/>
    <p:sldId id="419" r:id="rId66"/>
    <p:sldId id="426" r:id="rId67"/>
    <p:sldId id="427" r:id="rId68"/>
    <p:sldId id="428" r:id="rId69"/>
    <p:sldId id="430" r:id="rId70"/>
    <p:sldId id="431" r:id="rId71"/>
    <p:sldId id="432" r:id="rId72"/>
    <p:sldId id="434" r:id="rId73"/>
    <p:sldId id="435" r:id="rId74"/>
    <p:sldId id="438" r:id="rId75"/>
    <p:sldId id="439" r:id="rId76"/>
    <p:sldId id="441" r:id="rId77"/>
    <p:sldId id="443" r:id="rId78"/>
    <p:sldId id="444" r:id="rId79"/>
    <p:sldId id="445" r:id="rId80"/>
    <p:sldId id="446" r:id="rId81"/>
    <p:sldId id="433" r:id="rId82"/>
    <p:sldId id="447" r:id="rId83"/>
    <p:sldId id="450" r:id="rId84"/>
  </p:sldIdLst>
  <p:sldSz cx="12192000" cy="6858000"/>
  <p:notesSz cx="6858000" cy="9144000"/>
  <p:photoAlbum layout="1pic" frame="frameStyle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65788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7133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323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663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5998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123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475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9809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79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836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737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8762E1-9A84-4CC8-B4CA-7932E96FD28C}" type="datetimeFigureOut">
              <a:rPr lang="hu-HU" smtClean="0"/>
              <a:pPr/>
              <a:t>2018. 06. 26.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3557F-8F83-4FDA-B6FB-4C39D0844B15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408046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Szakmai beszámoló</a:t>
            </a: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Pályázati azonosító: NTP-MŰV-17-0130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4" name="Kép 3" descr="Kép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865" y="5442585"/>
            <a:ext cx="3440430" cy="880110"/>
          </a:xfrm>
          <a:prstGeom prst="rect">
            <a:avLst/>
          </a:prstGeom>
        </p:spPr>
      </p:pic>
      <p:pic>
        <p:nvPicPr>
          <p:cNvPr id="5" name="Kép 4" descr="Kép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280" y="5221224"/>
            <a:ext cx="1615440" cy="1109472"/>
          </a:xfrm>
          <a:prstGeom prst="rect">
            <a:avLst/>
          </a:prstGeom>
        </p:spPr>
      </p:pic>
      <p:pic>
        <p:nvPicPr>
          <p:cNvPr id="6" name="Kép 5" descr="Kép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6808" y="5337048"/>
            <a:ext cx="2950464" cy="96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0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0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1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0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0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1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1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1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1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Zichy Tehetségműhely</a:t>
            </a:r>
            <a:br>
              <a:rPr lang="hu-HU" b="1" dirty="0" smtClean="0">
                <a:solidFill>
                  <a:schemeClr val="bg1"/>
                </a:solidFill>
              </a:rPr>
            </a:b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Kaposvári Zichy Mihály Iparművészeti Szakgimnázium és Kollégium</a:t>
            </a:r>
            <a:endParaRPr lang="hu-HU" dirty="0">
              <a:solidFill>
                <a:schemeClr val="bg1"/>
              </a:solidFill>
            </a:endParaRPr>
          </a:p>
        </p:txBody>
      </p:sp>
      <p:pic>
        <p:nvPicPr>
          <p:cNvPr id="7" name="Kép 6" descr="Kép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456" y="4078224"/>
            <a:ext cx="1085088" cy="123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8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1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1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1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1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2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99560" y="1305560"/>
            <a:ext cx="3596640" cy="4795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3444240" y="457200"/>
            <a:ext cx="48920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u="sng" dirty="0" smtClean="0"/>
              <a:t>A kész bábváz</a:t>
            </a:r>
            <a:endParaRPr lang="hu-HU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2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895600" y="1211580"/>
            <a:ext cx="6644640" cy="4983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églalap 3"/>
          <p:cNvSpPr/>
          <p:nvPr/>
        </p:nvSpPr>
        <p:spPr>
          <a:xfrm>
            <a:off x="4385310" y="409694"/>
            <a:ext cx="3728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b="1" u="sng" dirty="0" smtClean="0"/>
              <a:t>Szivacstest építés a vázakra </a:t>
            </a:r>
            <a:endParaRPr lang="hu-HU" sz="24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2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2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2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3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>
                <a:solidFill>
                  <a:schemeClr val="bg1"/>
                </a:solidFill>
              </a:rPr>
              <a:t>Báb animáció projekt</a:t>
            </a:r>
            <a:r>
              <a:rPr lang="hu-HU" dirty="0" smtClean="0">
                <a:solidFill>
                  <a:schemeClr val="bg1"/>
                </a:solidFill>
              </a:rPr>
              <a:t/>
            </a:r>
            <a:br>
              <a:rPr lang="hu-HU" dirty="0" smtClean="0">
                <a:solidFill>
                  <a:schemeClr val="bg1"/>
                </a:solidFill>
              </a:rPr>
            </a:b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22960" y="3230880"/>
            <a:ext cx="10546080" cy="2941320"/>
          </a:xfrm>
        </p:spPr>
        <p:txBody>
          <a:bodyPr>
            <a:normAutofit/>
          </a:bodyPr>
          <a:lstStyle/>
          <a:p>
            <a:pPr algn="just"/>
            <a:r>
              <a:rPr lang="hu-HU" dirty="0" smtClean="0">
                <a:solidFill>
                  <a:schemeClr val="bg1"/>
                </a:solidFill>
              </a:rPr>
              <a:t>Báb animáció készítése során a tanulók a tervezéstől a komplex kivitelezésig végigjárják a </a:t>
            </a:r>
            <a:r>
              <a:rPr lang="hu-HU" dirty="0" err="1" smtClean="0">
                <a:solidFill>
                  <a:schemeClr val="bg1"/>
                </a:solidFill>
              </a:rPr>
              <a:t>tárgyanimációs</a:t>
            </a:r>
            <a:r>
              <a:rPr lang="hu-HU" dirty="0" smtClean="0">
                <a:solidFill>
                  <a:schemeClr val="bg1"/>
                </a:solidFill>
              </a:rPr>
              <a:t> film készítés fázisait. Saját maguk tervezik a bábokat és el is készítik azokat, a bábok arcán, egyedi karakterek alkotásán, a ruhák megvarrásán keresztül a filmhez szükséges hátterek, díszletek építésén át a forgatáson felvett nyersanyagok digitális utómunkálatain tapasztalhatják meg tehetségük kibontakozását, és hoznak létre közösen egy báb animációs filmet.</a:t>
            </a:r>
          </a:p>
        </p:txBody>
      </p:sp>
    </p:spTree>
    <p:extLst>
      <p:ext uri="{BB962C8B-B14F-4D97-AF65-F5344CB8AC3E}">
        <p14:creationId xmlns:p14="http://schemas.microsoft.com/office/powerpoint/2010/main" val="275683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2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4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3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4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4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2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84320" y="1143000"/>
            <a:ext cx="4023360" cy="5364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4328160" y="320040"/>
            <a:ext cx="3398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Karaktertervek készítése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3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3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3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3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45080" y="963930"/>
            <a:ext cx="7101840" cy="53263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4128455" y="242054"/>
            <a:ext cx="3899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/>
              <a:t>Díszletépítés, kartonból és fa vázból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toth0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413760" y="1783080"/>
            <a:ext cx="5364480" cy="4023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914400" y="740956"/>
            <a:ext cx="1036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dirty="0" smtClean="0"/>
              <a:t>Január végén előadást hallgathattunk M. Tóth Éva animációs filmrendezőtől az animáció történetéről, jeles mesterekről magyar és nemzetközi viszonylatban, mindezeket kihegyezve a báb animációs filmek irányában.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3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4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5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5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6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6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6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6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6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7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toth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5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94488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3500823" y="287774"/>
            <a:ext cx="5245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000" dirty="0" smtClean="0"/>
              <a:t>Fej és végtagok festése és formálása plasztilinből</a:t>
            </a:r>
            <a:endParaRPr lang="hu-H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4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5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5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5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4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1041400"/>
            <a:ext cx="3992880" cy="53238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églalap 4"/>
          <p:cNvSpPr/>
          <p:nvPr/>
        </p:nvSpPr>
        <p:spPr>
          <a:xfrm>
            <a:off x="4963863" y="257294"/>
            <a:ext cx="21378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dirty="0" smtClean="0"/>
              <a:t>Ruha készítés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2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2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5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4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992880" y="868680"/>
            <a:ext cx="4206240" cy="5608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5301935" y="211574"/>
            <a:ext cx="1528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A kész báb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toth0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4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60320" y="944880"/>
            <a:ext cx="7071360" cy="5303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3214055" y="272534"/>
            <a:ext cx="59584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400" dirty="0" smtClean="0"/>
              <a:t>Bábok és a díszlet arányainak összehangolása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5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6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6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758440" y="1131570"/>
            <a:ext cx="6736080" cy="5052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2453640" y="320040"/>
            <a:ext cx="7482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800" dirty="0" smtClean="0"/>
              <a:t>Forgatás, zöldhátterezés,világítás beállítása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7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727960" y="1203960"/>
            <a:ext cx="6705600" cy="5029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6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21280" y="822960"/>
            <a:ext cx="6949440" cy="52120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7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7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7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76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mtoth0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7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78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8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8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84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85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8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8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90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91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07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971800" y="1527810"/>
            <a:ext cx="6248400" cy="46863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914400" y="634276"/>
            <a:ext cx="10363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/>
              <a:t>Gömbcsuklós bábváz összeszerelése, amelyekre a bábok épülnek.</a:t>
            </a:r>
            <a:endParaRPr lang="hu-H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9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438400" y="685800"/>
            <a:ext cx="73152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79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60320" y="1093470"/>
            <a:ext cx="7040880" cy="52806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4857183" y="257294"/>
            <a:ext cx="24368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dirty="0" smtClean="0"/>
              <a:t>Egy kis pihenés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93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3012440" y="1630680"/>
            <a:ext cx="6136640" cy="46024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églalap 2"/>
          <p:cNvSpPr/>
          <p:nvPr/>
        </p:nvSpPr>
        <p:spPr>
          <a:xfrm>
            <a:off x="2845503" y="287774"/>
            <a:ext cx="640547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sz="2800" dirty="0" smtClean="0"/>
              <a:t>Digitális utómunka Adobe Premiere Pro  és</a:t>
            </a:r>
          </a:p>
          <a:p>
            <a:pPr algn="ctr"/>
            <a:r>
              <a:rPr lang="hu-HU" sz="2800" dirty="0" err="1" smtClean="0"/>
              <a:t>After</a:t>
            </a:r>
            <a:r>
              <a:rPr lang="hu-HU" sz="2800" dirty="0" smtClean="0"/>
              <a:t> </a:t>
            </a:r>
            <a:r>
              <a:rPr lang="hu-HU" sz="2800" dirty="0" err="1" smtClean="0"/>
              <a:t>Effects</a:t>
            </a:r>
            <a:r>
              <a:rPr lang="hu-HU" sz="2800" dirty="0" smtClean="0"/>
              <a:t> programban</a:t>
            </a:r>
            <a:endParaRPr lang="hu-H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450321"/>
            <a:ext cx="9144000" cy="1272971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bg1"/>
                </a:solidFill>
              </a:rPr>
              <a:t>Értékelés</a:t>
            </a:r>
            <a:endParaRPr lang="hu-HU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22960" y="1955996"/>
            <a:ext cx="10546080" cy="294132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hu-HU" dirty="0">
                <a:solidFill>
                  <a:schemeClr val="bg1"/>
                </a:solidFill>
              </a:rPr>
              <a:t>Az animációs szekcióban tizenegy fő dolgozott, két csapatra osztódott a csoport a tervezési folyamatban, egy három és egy nyolc fős stáb hozott létre egy-egy bábanimációs filmet. A stábok munkájuk során részfeladatokat osztottak el egymás között, és megtanultak együtt dolgozni a </a:t>
            </a:r>
            <a:r>
              <a:rPr lang="hu-HU" dirty="0" smtClean="0">
                <a:solidFill>
                  <a:schemeClr val="bg1"/>
                </a:solidFill>
              </a:rPr>
              <a:t>munkafolyamatokon.</a:t>
            </a:r>
            <a:endParaRPr lang="hu-HU" dirty="0">
              <a:solidFill>
                <a:schemeClr val="bg1"/>
              </a:solidFill>
            </a:endParaRPr>
          </a:p>
          <a:p>
            <a:pPr algn="just"/>
            <a:r>
              <a:rPr lang="hu-HU" dirty="0" smtClean="0">
                <a:solidFill>
                  <a:schemeClr val="bg1"/>
                </a:solidFill>
              </a:rPr>
              <a:t>A projekt keretében elkészített báb animációs filmek megvalósításához beszerzett Canon </a:t>
            </a:r>
            <a:r>
              <a:rPr lang="hu-HU" dirty="0" err="1" smtClean="0">
                <a:solidFill>
                  <a:schemeClr val="bg1"/>
                </a:solidFill>
              </a:rPr>
              <a:t>DSLR</a:t>
            </a:r>
            <a:r>
              <a:rPr lang="hu-HU" dirty="0" smtClean="0">
                <a:solidFill>
                  <a:schemeClr val="bg1"/>
                </a:solidFill>
              </a:rPr>
              <a:t> kamera segítséget nyújtott profi körülmények között elvégezni a forgatás munkafolyamatát, ezáltal a gyerekek megismerték és megtanulhatták, hogyan is dolgoznak az animációs filmstúdiókban. A bábok felépítéséhez beszereztünk gömbcsuklós animációs báb fémvázakat is, melyeknek segítségével azt is elsajátíthatták a tanulók, hogy építenek fel ugyancsak profi körülmények között animációs stúdiókban bábokat.</a:t>
            </a:r>
            <a:br>
              <a:rPr lang="hu-HU" dirty="0" smtClean="0">
                <a:solidFill>
                  <a:schemeClr val="bg1"/>
                </a:solidFill>
              </a:rPr>
            </a:br>
            <a:r>
              <a:rPr lang="hu-HU" dirty="0" smtClean="0">
                <a:solidFill>
                  <a:schemeClr val="bg1"/>
                </a:solidFill>
              </a:rPr>
              <a:t>A projekt sikeresvolt, megvalósultak a tervezett filmek.</a:t>
            </a:r>
            <a:endParaRPr lang="hu-HU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4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animpezi002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4038600" y="685800"/>
            <a:ext cx="4114800" cy="548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286</Words>
  <Application>Microsoft Office PowerPoint</Application>
  <PresentationFormat>Szélesvásznú</PresentationFormat>
  <Paragraphs>23</Paragraphs>
  <Slides>83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83</vt:i4>
      </vt:variant>
    </vt:vector>
  </HeadingPairs>
  <TitlesOfParts>
    <vt:vector size="87" baseType="lpstr">
      <vt:lpstr>Arial</vt:lpstr>
      <vt:lpstr>Calibri</vt:lpstr>
      <vt:lpstr>Calibri Light</vt:lpstr>
      <vt:lpstr>Office-téma</vt:lpstr>
      <vt:lpstr>Szakmai beszámoló </vt:lpstr>
      <vt:lpstr>Zichy Tehetségműhely </vt:lpstr>
      <vt:lpstr>Báb animáció projekt 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Értékelés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Fényképalbum</dc:title>
  <dc:creator>Pala</dc:creator>
  <cp:lastModifiedBy>Pala</cp:lastModifiedBy>
  <cp:revision>8</cp:revision>
  <dcterms:created xsi:type="dcterms:W3CDTF">2018-05-22T16:23:11Z</dcterms:created>
  <dcterms:modified xsi:type="dcterms:W3CDTF">2018-06-26T10:36:08Z</dcterms:modified>
</cp:coreProperties>
</file>